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99" r:id="rId1"/>
  </p:sldMasterIdLst>
  <p:notesMasterIdLst>
    <p:notesMasterId r:id="rId12"/>
  </p:notesMasterIdLst>
  <p:handoutMasterIdLst>
    <p:handoutMasterId r:id="rId13"/>
  </p:handoutMasterIdLst>
  <p:sldIdLst>
    <p:sldId id="637" r:id="rId2"/>
    <p:sldId id="752" r:id="rId3"/>
    <p:sldId id="749" r:id="rId4"/>
    <p:sldId id="754" r:id="rId5"/>
    <p:sldId id="750" r:id="rId6"/>
    <p:sldId id="758" r:id="rId7"/>
    <p:sldId id="757" r:id="rId8"/>
    <p:sldId id="755" r:id="rId9"/>
    <p:sldId id="756" r:id="rId10"/>
    <p:sldId id="753" r:id="rId11"/>
  </p:sldIdLst>
  <p:sldSz cx="9144000" cy="6858000" type="screen4x3"/>
  <p:notesSz cx="7010400" cy="9296400"/>
  <p:custDataLst>
    <p:tags r:id="rId14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05">
          <p15:clr>
            <a:srgbClr val="A4A3A4"/>
          </p15:clr>
        </p15:guide>
        <p15:guide id="2" orient="horz" pos="1185">
          <p15:clr>
            <a:srgbClr val="A4A3A4"/>
          </p15:clr>
        </p15:guide>
        <p15:guide id="3" pos="254">
          <p15:clr>
            <a:srgbClr val="A4A3A4"/>
          </p15:clr>
        </p15:guide>
        <p15:guide id="4" pos="2892">
          <p15:clr>
            <a:srgbClr val="A4A3A4"/>
          </p15:clr>
        </p15:guide>
        <p15:guide id="5" pos="55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A01E78"/>
    <a:srgbClr val="FFCCFF"/>
    <a:srgbClr val="FFFFCC"/>
    <a:srgbClr val="FF9900"/>
    <a:srgbClr val="CCFFCC"/>
    <a:srgbClr val="66FFCC"/>
    <a:srgbClr val="996633"/>
    <a:srgbClr val="B095EB"/>
    <a:srgbClr val="BDB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8" autoAdjust="0"/>
    <p:restoredTop sz="97139" autoAdjust="0"/>
  </p:normalViewPr>
  <p:slideViewPr>
    <p:cSldViewPr snapToGrid="0">
      <p:cViewPr varScale="1">
        <p:scale>
          <a:sx n="73" d="100"/>
          <a:sy n="73" d="100"/>
        </p:scale>
        <p:origin x="1194" y="72"/>
      </p:cViewPr>
      <p:guideLst>
        <p:guide orient="horz" pos="3705"/>
        <p:guide orient="horz" pos="1185"/>
        <p:guide pos="254"/>
        <p:guide pos="2892"/>
        <p:guide pos="55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Iris%20Tseng\Desktop\P4-&#27861;&#35498;&#26371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Iris%20Tseng\Desktop\JADE\&#27861;&#35498;&#26371;\P4-&#27861;&#35498;&#26371;-2023.3.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產品別</a:t>
            </a:r>
            <a:endParaRPr lang="en-US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c:rich>
      </c:tx>
      <c:layout>
        <c:manualLayout>
          <c:xMode val="edge"/>
          <c:yMode val="edge"/>
          <c:x val="0.42362363619066945"/>
          <c:y val="0.826999101360462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defRPr>
          </a:pPr>
          <a:endParaRPr lang="zh-TW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2073612371365688E-3"/>
          <c:w val="1"/>
          <c:h val="0.92111189347406752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aseline="0"/>
      </a:pPr>
      <a:endParaRPr lang="zh-TW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pPr>
            <a:r>
              <a:rPr lang="zh-TW" altLang="en-US" sz="1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地區別</a:t>
            </a:r>
            <a:endParaRPr lang="en-US" altLang="zh-TW" sz="1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c:rich>
      </c:tx>
      <c:layout>
        <c:manualLayout>
          <c:xMode val="edge"/>
          <c:yMode val="edge"/>
          <c:x val="0.48835887774774855"/>
          <c:y val="0.866103966780096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defRPr>
          </a:pPr>
          <a:endParaRPr lang="zh-TW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5481015555535995E-2"/>
          <c:y val="8.4084270577821654E-2"/>
          <c:w val="0.90451892823981339"/>
          <c:h val="0.8470746843389127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地區別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c:rich>
      </c:tx>
      <c:layout>
        <c:manualLayout>
          <c:xMode val="edge"/>
          <c:yMode val="edge"/>
          <c:x val="0.40888188976377954"/>
          <c:y val="0.870370370370370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8877313349652164E-2"/>
          <c:y val="0.15899252548295634"/>
          <c:w val="0.81401607543339827"/>
          <c:h val="0.71470469253008517"/>
        </c:manualLayout>
      </c:layout>
      <c:pie3DChart>
        <c:varyColors val="1"/>
        <c:ser>
          <c:idx val="0"/>
          <c:order val="0"/>
          <c:tx>
            <c:strRef>
              <c:f>地區別!$B$1</c:f>
              <c:strCache>
                <c:ptCount val="1"/>
                <c:pt idx="0">
                  <c:v>Y2022</c:v>
                </c:pt>
              </c:strCache>
            </c:strRef>
          </c:tx>
          <c:dPt>
            <c:idx val="0"/>
            <c:bubble3D val="0"/>
            <c:spPr>
              <a:solidFill>
                <a:srgbClr val="00FF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B0E-48C4-907B-AC49D482629D}"/>
              </c:ext>
            </c:extLst>
          </c:dPt>
          <c:dPt>
            <c:idx val="1"/>
            <c:bubble3D val="0"/>
            <c:spPr>
              <a:solidFill>
                <a:srgbClr val="FF66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B0E-48C4-907B-AC49D482629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B0E-48C4-907B-AC49D482629D}"/>
              </c:ext>
            </c:extLst>
          </c:dPt>
          <c:dPt>
            <c:idx val="3"/>
            <c:bubble3D val="0"/>
            <c:spPr>
              <a:solidFill>
                <a:srgbClr val="9966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B0E-48C4-907B-AC49D482629D}"/>
              </c:ext>
            </c:extLst>
          </c:dPt>
          <c:dLbls>
            <c:dLbl>
              <c:idx val="0"/>
              <c:layout>
                <c:manualLayout>
                  <c:x val="-0.2959220038160843"/>
                  <c:y val="-5.4776712939429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B0E-48C4-907B-AC49D482629D}"/>
                </c:ext>
              </c:extLst>
            </c:dLbl>
            <c:dLbl>
              <c:idx val="1"/>
              <c:layout>
                <c:manualLayout>
                  <c:x val="0.23694190185051262"/>
                  <c:y val="-7.4897466469376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B0E-48C4-907B-AC49D482629D}"/>
                </c:ext>
              </c:extLst>
            </c:dLbl>
            <c:dLbl>
              <c:idx val="2"/>
              <c:layout>
                <c:manualLayout>
                  <c:x val="8.000261535884097E-2"/>
                  <c:y val="6.641534799530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B0E-48C4-907B-AC49D482629D}"/>
                </c:ext>
              </c:extLst>
            </c:dLbl>
            <c:dLbl>
              <c:idx val="3"/>
              <c:layout>
                <c:manualLayout>
                  <c:x val="5.6418220110438282E-2"/>
                  <c:y val="7.7533185010897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B0E-48C4-907B-AC49D48262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地區別!$A$2:$A$5</c:f>
              <c:strCache>
                <c:ptCount val="4"/>
                <c:pt idx="0">
                  <c:v>日本</c:v>
                </c:pt>
                <c:pt idx="1">
                  <c:v>大中華</c:v>
                </c:pt>
                <c:pt idx="2">
                  <c:v>台灣</c:v>
                </c:pt>
                <c:pt idx="3">
                  <c:v>其他</c:v>
                </c:pt>
              </c:strCache>
            </c:strRef>
          </c:cat>
          <c:val>
            <c:numRef>
              <c:f>地區別!$B$2:$B$5</c:f>
              <c:numCache>
                <c:formatCode>0%</c:formatCode>
                <c:ptCount val="4"/>
                <c:pt idx="0">
                  <c:v>0.5440211608334008</c:v>
                </c:pt>
                <c:pt idx="1">
                  <c:v>0.34227100533169708</c:v>
                </c:pt>
                <c:pt idx="2">
                  <c:v>7.1653185485872836E-2</c:v>
                </c:pt>
                <c:pt idx="3">
                  <c:v>5.2054648349029245E-2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0E-48C4-907B-AC49D4826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產品別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c:rich>
      </c:tx>
      <c:layout>
        <c:manualLayout>
          <c:xMode val="edge"/>
          <c:yMode val="edge"/>
          <c:x val="0.46595054995557461"/>
          <c:y val="0.908357224577697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Y2022</c:v>
                </c:pt>
              </c:strCache>
            </c:strRef>
          </c:tx>
          <c:dPt>
            <c:idx val="0"/>
            <c:bubble3D val="0"/>
            <c:spPr>
              <a:solidFill>
                <a:srgbClr val="00FF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4B0-46D7-BDBA-E668242397D4}"/>
              </c:ext>
            </c:extLst>
          </c:dPt>
          <c:dPt>
            <c:idx val="1"/>
            <c:bubble3D val="0"/>
            <c:spPr>
              <a:solidFill>
                <a:srgbClr val="FF66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4B0-46D7-BDBA-E668242397D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4B0-46D7-BDBA-E668242397D4}"/>
              </c:ext>
            </c:extLst>
          </c:dPt>
          <c:dPt>
            <c:idx val="3"/>
            <c:bubble3D val="0"/>
            <c:spPr>
              <a:solidFill>
                <a:srgbClr val="9966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4B0-46D7-BDBA-E668242397D4}"/>
              </c:ext>
            </c:extLst>
          </c:dPt>
          <c:dLbls>
            <c:dLbl>
              <c:idx val="0"/>
              <c:layout>
                <c:manualLayout>
                  <c:x val="-0.27149134929562385"/>
                  <c:y val="-0.135482653867768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4B0-46D7-BDBA-E668242397D4}"/>
                </c:ext>
              </c:extLst>
            </c:dLbl>
            <c:dLbl>
              <c:idx val="1"/>
              <c:layout>
                <c:manualLayout>
                  <c:x val="0.18638365340079097"/>
                  <c:y val="3.3488121677098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4B0-46D7-BDBA-E668242397D4}"/>
                </c:ext>
              </c:extLst>
            </c:dLbl>
            <c:dLbl>
              <c:idx val="2"/>
              <c:layout>
                <c:manualLayout>
                  <c:x val="0.10116749692002786"/>
                  <c:y val="4.38254294783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4B0-46D7-BDBA-E668242397D4}"/>
                </c:ext>
              </c:extLst>
            </c:dLbl>
            <c:dLbl>
              <c:idx val="3"/>
              <c:layout>
                <c:manualLayout>
                  <c:x val="6.6004606567036217E-2"/>
                  <c:y val="7.4675402947862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4B0-46D7-BDBA-E668242397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工作表1!$A$2:$A$5</c:f>
              <c:strCache>
                <c:ptCount val="4"/>
                <c:pt idx="0">
                  <c:v>顯示器驅動</c:v>
                </c:pt>
                <c:pt idx="1">
                  <c:v>馬達驅動</c:v>
                </c:pt>
                <c:pt idx="2">
                  <c:v>LED照明</c:v>
                </c:pt>
                <c:pt idx="3">
                  <c:v>其他</c:v>
                </c:pt>
              </c:strCache>
            </c:strRef>
          </c:cat>
          <c:val>
            <c:numRef>
              <c:f>工作表1!$B$2:$B$5</c:f>
              <c:numCache>
                <c:formatCode>0%</c:formatCode>
                <c:ptCount val="4"/>
                <c:pt idx="0">
                  <c:v>0.66546672160785092</c:v>
                </c:pt>
                <c:pt idx="1">
                  <c:v>0.1674975795283549</c:v>
                </c:pt>
                <c:pt idx="2">
                  <c:v>6.7138942236625823E-2</c:v>
                </c:pt>
                <c:pt idx="3">
                  <c:v>8.9896756627168339E-2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4B0-46D7-BDBA-E66824239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0.88776</cdr:x>
      <cdr:y>0.46292</cdr:y>
    </cdr:from>
    <cdr:to>
      <cdr:x>0.98927</cdr:x>
      <cdr:y>0.54551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6157831" y="2152759"/>
          <a:ext cx="704088" cy="384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0.56689</cdr:x>
      <cdr:y>0.39107</cdr:y>
    </cdr:from>
    <cdr:to>
      <cdr:x>0.75816</cdr:x>
      <cdr:y>0.46985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2713741" y="1725591"/>
          <a:ext cx="915629" cy="3476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日本</a:t>
          </a:r>
        </a:p>
      </cdr:txBody>
    </cdr:sp>
  </cdr:relSizeAnchor>
  <cdr:relSizeAnchor xmlns:cdr="http://schemas.openxmlformats.org/drawingml/2006/chartDrawing">
    <cdr:from>
      <cdr:x>0.18562</cdr:x>
      <cdr:y>0.39512</cdr:y>
    </cdr:from>
    <cdr:to>
      <cdr:x>0.38946</cdr:x>
      <cdr:y>0.5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888584" y="1743450"/>
          <a:ext cx="975804" cy="4627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大中華</a:t>
          </a:r>
        </a:p>
      </cdr:txBody>
    </cdr:sp>
  </cdr:relSizeAnchor>
  <cdr:relSizeAnchor xmlns:cdr="http://schemas.openxmlformats.org/drawingml/2006/chartDrawing">
    <cdr:from>
      <cdr:x>0.21943</cdr:x>
      <cdr:y>0.19755</cdr:y>
    </cdr:from>
    <cdr:to>
      <cdr:x>0.35249</cdr:x>
      <cdr:y>0.2824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1050439" y="871694"/>
          <a:ext cx="636972" cy="3743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台灣</a:t>
          </a:r>
        </a:p>
      </cdr:txBody>
    </cdr:sp>
  </cdr:relSizeAnchor>
  <cdr:relSizeAnchor xmlns:cdr="http://schemas.openxmlformats.org/drawingml/2006/chartDrawing">
    <cdr:from>
      <cdr:x>0.36248</cdr:x>
      <cdr:y>0.18072</cdr:y>
    </cdr:from>
    <cdr:to>
      <cdr:x>0.49138</cdr:x>
      <cdr:y>0.25345</cdr:y>
    </cdr:to>
    <cdr:sp macro="" textlink="">
      <cdr:nvSpPr>
        <cdr:cNvPr id="5" name="文字方塊 4"/>
        <cdr:cNvSpPr txBox="1"/>
      </cdr:nvSpPr>
      <cdr:spPr>
        <a:xfrm xmlns:a="http://schemas.openxmlformats.org/drawingml/2006/main">
          <a:off x="1735232" y="797401"/>
          <a:ext cx="617058" cy="32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其他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0.51845</cdr:x>
      <cdr:y>0.42263</cdr:y>
    </cdr:from>
    <cdr:to>
      <cdr:x>0.80049</cdr:x>
      <cdr:y>0.51638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2419741" y="1805687"/>
          <a:ext cx="1316351" cy="40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顯示器驅動</a:t>
          </a:r>
        </a:p>
      </cdr:txBody>
    </cdr:sp>
  </cdr:relSizeAnchor>
  <cdr:relSizeAnchor xmlns:cdr="http://schemas.openxmlformats.org/drawingml/2006/chartDrawing">
    <cdr:from>
      <cdr:x>0.35054</cdr:x>
      <cdr:y>0.19422</cdr:y>
    </cdr:from>
    <cdr:to>
      <cdr:x>0.47894</cdr:x>
      <cdr:y>0.28539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1636073" y="829813"/>
          <a:ext cx="599275" cy="389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其他</a:t>
          </a:r>
        </a:p>
      </cdr:txBody>
    </cdr:sp>
  </cdr:relSizeAnchor>
  <cdr:relSizeAnchor xmlns:cdr="http://schemas.openxmlformats.org/drawingml/2006/chartDrawing">
    <cdr:from>
      <cdr:x>0.13452</cdr:x>
      <cdr:y>0.19811</cdr:y>
    </cdr:from>
    <cdr:to>
      <cdr:x>0.34909</cdr:x>
      <cdr:y>0.34702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627816" y="846421"/>
          <a:ext cx="1001479" cy="636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LED</a:t>
          </a:r>
          <a:r>
            <a:rPr lang="zh-TW" altLang="en-US" sz="16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照明</a:t>
          </a:r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驅動</a:t>
          </a:r>
        </a:p>
      </cdr:txBody>
    </cdr:sp>
  </cdr:relSizeAnchor>
  <cdr:relSizeAnchor xmlns:cdr="http://schemas.openxmlformats.org/drawingml/2006/chartDrawing">
    <cdr:from>
      <cdr:x>0.10656</cdr:x>
      <cdr:y>0.38473</cdr:y>
    </cdr:from>
    <cdr:to>
      <cdr:x>0.32641</cdr:x>
      <cdr:y>0.4645</cdr:y>
    </cdr:to>
    <cdr:sp macro="" textlink="">
      <cdr:nvSpPr>
        <cdr:cNvPr id="6" name="文字方塊 5"/>
        <cdr:cNvSpPr txBox="1"/>
      </cdr:nvSpPr>
      <cdr:spPr>
        <a:xfrm xmlns:a="http://schemas.openxmlformats.org/drawingml/2006/main">
          <a:off x="497342" y="1643740"/>
          <a:ext cx="1026095" cy="3408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zh-TW" altLang="en-US" sz="1600" b="1" dirty="0">
              <a:latin typeface="標楷體" panose="03000509000000000000" pitchFamily="65" charset="-120"/>
              <a:ea typeface="標楷體" panose="03000509000000000000" pitchFamily="65" charset="-120"/>
            </a:rPr>
            <a:t>馬達驅動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114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835" tIns="43917" rIns="87835" bIns="43917" numCol="1" anchor="t" anchorCtr="0" compatLnSpc="1">
            <a:prstTxWarp prst="textNoShape">
              <a:avLst/>
            </a:prstTxWarp>
          </a:bodyPr>
          <a:lstStyle>
            <a:lvl1pPr defTabSz="876490" eaLnBrk="1" hangingPunct="1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91" y="2"/>
            <a:ext cx="308927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835" tIns="43917" rIns="87835" bIns="43917" numCol="1" anchor="t" anchorCtr="0" compatLnSpc="1">
            <a:prstTxWarp prst="textNoShape">
              <a:avLst/>
            </a:prstTxWarp>
          </a:bodyPr>
          <a:lstStyle>
            <a:lvl1pPr algn="r" defTabSz="876490" eaLnBrk="1" hangingPunct="1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2215"/>
            <a:ext cx="30114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835" tIns="43917" rIns="87835" bIns="43917" numCol="1" anchor="b" anchorCtr="0" compatLnSpc="1">
            <a:prstTxWarp prst="textNoShape">
              <a:avLst/>
            </a:prstTxWarp>
          </a:bodyPr>
          <a:lstStyle>
            <a:lvl1pPr defTabSz="876490" eaLnBrk="1" hangingPunct="1">
              <a:defRPr kumimoji="0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91" y="8812215"/>
            <a:ext cx="30892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835" tIns="43917" rIns="87835" bIns="43917" numCol="1" anchor="b" anchorCtr="0" compatLnSpc="1">
            <a:prstTxWarp prst="textNoShape">
              <a:avLst/>
            </a:prstTxWarp>
          </a:bodyPr>
          <a:lstStyle>
            <a:lvl1pPr algn="r" defTabSz="876186" eaLnBrk="1" hangingPunct="1">
              <a:defRPr kumimoji="0" sz="1200" smtClean="0"/>
            </a:lvl1pPr>
          </a:lstStyle>
          <a:p>
            <a:pPr>
              <a:defRPr/>
            </a:pPr>
            <a:fld id="{D94433ED-0B1C-4D83-BD1A-F294D2B3E143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4109187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3" tIns="46568" rIns="93133" bIns="46568" numCol="1" anchor="t" anchorCtr="0" compatLnSpc="1">
            <a:prstTxWarp prst="textNoShape">
              <a:avLst/>
            </a:prstTxWarp>
          </a:bodyPr>
          <a:lstStyle>
            <a:lvl1pPr defTabSz="930244" eaLnBrk="1" hangingPunct="1">
              <a:defRPr kumimoji="0"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5" y="1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3" tIns="46568" rIns="93133" bIns="46568" numCol="1" anchor="t" anchorCtr="0" compatLnSpc="1">
            <a:prstTxWarp prst="textNoShape">
              <a:avLst/>
            </a:prstTxWarp>
          </a:bodyPr>
          <a:lstStyle>
            <a:lvl1pPr algn="r" defTabSz="930244" eaLnBrk="1" hangingPunct="1">
              <a:defRPr kumimoji="0"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6" y="4414838"/>
            <a:ext cx="5137150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3" tIns="46568" rIns="93133" bIns="46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Klicken Sie, um die Formate des Vorlagentextes zu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3" tIns="46568" rIns="93133" bIns="46568" numCol="1" anchor="b" anchorCtr="0" compatLnSpc="1">
            <a:prstTxWarp prst="textNoShape">
              <a:avLst/>
            </a:prstTxWarp>
          </a:bodyPr>
          <a:lstStyle>
            <a:lvl1pPr defTabSz="930244" eaLnBrk="1" hangingPunct="1">
              <a:defRPr kumimoji="0" sz="13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5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3" tIns="46568" rIns="93133" bIns="46568" numCol="1" anchor="b" anchorCtr="0" compatLnSpc="1">
            <a:prstTxWarp prst="textNoShape">
              <a:avLst/>
            </a:prstTxWarp>
          </a:bodyPr>
          <a:lstStyle>
            <a:lvl1pPr algn="r" defTabSz="930154" eaLnBrk="1" hangingPunct="1">
              <a:defRPr kumimoji="0" sz="1300" smtClean="0"/>
            </a:lvl1pPr>
          </a:lstStyle>
          <a:p>
            <a:pPr>
              <a:defRPr/>
            </a:pPr>
            <a:fld id="{84B86A2D-FCA8-435F-8385-93A6D130A71A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1713552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973515" y="8832850"/>
            <a:ext cx="3036887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33" tIns="46568" rIns="93133" bIns="46568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81ADA04-E47C-4A09-BB07-A4ACF64C348F}" type="slidenum">
              <a:rPr kumimoji="0" lang="en-GB" altLang="zh-TW" sz="1300"/>
              <a:pPr algn="r" eaLnBrk="1" hangingPunct="1">
                <a:spcBef>
                  <a:spcPct val="0"/>
                </a:spcBef>
              </a:pPr>
              <a:t>1</a:t>
            </a:fld>
            <a:endParaRPr kumimoji="0" lang="en-GB" altLang="zh-TW" sz="13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4000" y="4964114"/>
            <a:ext cx="6572250" cy="3829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113" tIns="44059" rIns="88113" bIns="44059"/>
          <a:lstStyle/>
          <a:p>
            <a:pPr eaLnBrk="1" hangingPunct="1"/>
            <a:endParaRPr lang="en-GB" altLang="zh-TW" smtClean="0">
              <a:latin typeface="Arial" panose="020B0604020202020204" pitchFamily="34" charset="0"/>
            </a:endParaRPr>
          </a:p>
        </p:txBody>
      </p:sp>
      <p:sp>
        <p:nvSpPr>
          <p:cNvPr id="61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2900" y="0"/>
            <a:ext cx="6326188" cy="4746625"/>
          </a:xfrm>
          <a:ln/>
        </p:spPr>
      </p:sp>
    </p:spTree>
    <p:extLst>
      <p:ext uri="{BB962C8B-B14F-4D97-AF65-F5344CB8AC3E}">
        <p14:creationId xmlns:p14="http://schemas.microsoft.com/office/powerpoint/2010/main" val="389141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3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001279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4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943651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5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387877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6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723386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7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71873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8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762947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B86A2D-FCA8-435F-8385-93A6D130A71A}" type="slidenum">
              <a:rPr lang="en-GB" altLang="zh-TW" smtClean="0"/>
              <a:pPr>
                <a:defRPr/>
              </a:pPr>
              <a:t>9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564844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2015PPT母片-01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76200" y="-76200"/>
            <a:ext cx="9236075" cy="694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2015PPT母片-01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25" y="261938"/>
            <a:ext cx="4672013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11"/>
          <p:cNvSpPr txBox="1">
            <a:spLocks noChangeArrowheads="1"/>
          </p:cNvSpPr>
          <p:nvPr userDrawn="1"/>
        </p:nvSpPr>
        <p:spPr bwMode="auto">
          <a:xfrm>
            <a:off x="490538" y="5876925"/>
            <a:ext cx="7205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A01E78"/>
              </a:buClr>
              <a:buFont typeface="Wingdings 2" panose="05020102010507070707" pitchFamily="18" charset="2"/>
              <a:buChar char=""/>
              <a:defRPr kumimoji="1" sz="20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1E78"/>
              </a:buClr>
              <a:buFont typeface="Wingdings" panose="05000000000000000000" pitchFamily="2" charset="2"/>
              <a:buChar char="§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1E78"/>
              </a:buClr>
              <a:buFont typeface="Wingdings" panose="05000000000000000000" pitchFamily="2" charset="2"/>
              <a:buChar char="§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anose="05020102010507070707" pitchFamily="18" charset="2"/>
              <a:buChar char=""/>
              <a:defRPr kumimoji="1" b="1">
                <a:solidFill>
                  <a:srgbClr val="080808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kumimoji="0" lang="en-US" altLang="zh-TW" sz="1400" b="0" dirty="0" smtClean="0">
                <a:solidFill>
                  <a:srgbClr val="7F7F7F"/>
                </a:solidFill>
                <a:ea typeface="ＭＳ Ｐゴシック" panose="020B0600070205080204" pitchFamily="34" charset="-128"/>
              </a:rPr>
              <a:t>A Leader in Quality and Eco-Friendly IC Solutions for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kumimoji="0" lang="en-US" altLang="zh-TW" sz="1400" b="0" dirty="0" smtClean="0">
                <a:solidFill>
                  <a:srgbClr val="7F7F7F"/>
                </a:solidFill>
                <a:ea typeface="ＭＳ Ｐゴシック" panose="020B0600070205080204" pitchFamily="34" charset="-128"/>
              </a:rPr>
              <a:t>Car and Consumer Electronics.</a:t>
            </a:r>
          </a:p>
        </p:txBody>
      </p:sp>
    </p:spTree>
    <p:extLst>
      <p:ext uri="{BB962C8B-B14F-4D97-AF65-F5344CB8AC3E}">
        <p14:creationId xmlns:p14="http://schemas.microsoft.com/office/powerpoint/2010/main" val="176447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5613" y="1200150"/>
            <a:ext cx="8229600" cy="4849586"/>
          </a:xfrm>
        </p:spPr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974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751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58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1111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3988"/>
            <a:ext cx="7799388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Title of Page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0550" y="823913"/>
            <a:ext cx="8229600" cy="505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 To Edit Level 1</a:t>
            </a:r>
          </a:p>
          <a:p>
            <a:pPr lvl="1"/>
            <a:r>
              <a:rPr lang="en-US" altLang="zh-TW" smtClean="0"/>
              <a:t>Level 2</a:t>
            </a:r>
          </a:p>
          <a:p>
            <a:pPr lvl="2"/>
            <a:r>
              <a:rPr lang="en-US" altLang="zh-TW" smtClean="0"/>
              <a:t>Level 3</a:t>
            </a:r>
          </a:p>
          <a:p>
            <a:pPr lvl="3"/>
            <a:r>
              <a:rPr lang="en-US" altLang="zh-TW" smtClean="0"/>
              <a:t>Level 4</a:t>
            </a:r>
          </a:p>
          <a:p>
            <a:pPr lvl="4"/>
            <a:r>
              <a:rPr lang="en-US" altLang="zh-TW" smtClean="0"/>
              <a:t>Level 5</a:t>
            </a:r>
          </a:p>
        </p:txBody>
      </p:sp>
      <p:sp>
        <p:nvSpPr>
          <p:cNvPr id="1029" name="Text Box 11"/>
          <p:cNvSpPr txBox="1">
            <a:spLocks noChangeArrowheads="1"/>
          </p:cNvSpPr>
          <p:nvPr/>
        </p:nvSpPr>
        <p:spPr bwMode="auto">
          <a:xfrm>
            <a:off x="152400" y="6513513"/>
            <a:ext cx="8324850" cy="2222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1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Confidential</a:t>
            </a:r>
          </a:p>
        </p:txBody>
      </p:sp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228600" y="6473825"/>
            <a:ext cx="8324850" cy="2222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fld id="{A63313FC-8225-46B3-A4BF-E0F7045AEA7F}" type="slidenum">
              <a:rPr lang="en-US" altLang="zh-TW" sz="1000" b="1" i="1" smtClean="0">
                <a:solidFill>
                  <a:srgbClr val="404040"/>
                </a:solidFill>
                <a:latin typeface="Helvetica" panose="020B0604020202020204" pitchFamily="34" charset="0"/>
              </a:rPr>
              <a:pPr algn="ctr"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US" altLang="zh-TW" sz="1000" b="1" i="1" smtClean="0">
                <a:solidFill>
                  <a:srgbClr val="404040"/>
                </a:solidFill>
                <a:latin typeface="Calibri" panose="020F0502020204030204" pitchFamily="34" charset="0"/>
              </a:rPr>
              <a:t>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0" r:id="rId1"/>
    <p:sldLayoutId id="2147484677" r:id="rId2"/>
    <p:sldLayoutId id="2147484678" r:id="rId3"/>
    <p:sldLayoutId id="2147484679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A01E78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A01E78"/>
          </a:solidFill>
          <a:latin typeface="Arial" charset="0"/>
          <a:ea typeface="新細明體" pitchFamily="18" charset="-12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A01E78"/>
          </a:solidFill>
          <a:latin typeface="Arial" charset="0"/>
          <a:ea typeface="新細明體" pitchFamily="18" charset="-12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A01E78"/>
          </a:solidFill>
          <a:latin typeface="Arial" charset="0"/>
          <a:ea typeface="新細明體" pitchFamily="18" charset="-12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A01E78"/>
          </a:solidFill>
          <a:latin typeface="Arial" charset="0"/>
          <a:ea typeface="新細明體" pitchFamily="18" charset="-12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rgbClr val="A01E78"/>
          </a:solidFill>
          <a:latin typeface="Calibri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rgbClr val="A01E78"/>
          </a:solidFill>
          <a:latin typeface="Calibri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rgbClr val="A01E78"/>
          </a:solidFill>
          <a:latin typeface="Calibri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rgbClr val="A01E78"/>
          </a:solidFill>
          <a:latin typeface="Calibri" pitchFamily="34" charset="0"/>
          <a:ea typeface="新細明體" pitchFamily="18" charset="-12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rgbClr val="A01E78"/>
        </a:buClr>
        <a:buFont typeface="Wingdings 2" panose="05020102010507070707" pitchFamily="18" charset="2"/>
        <a:buChar char=""/>
        <a:defRPr kumimoji="1" sz="2000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0850" indent="-185738" algn="l" rtl="0" eaLnBrk="0" fontAlgn="base" hangingPunct="0">
        <a:spcBef>
          <a:spcPct val="20000"/>
        </a:spcBef>
        <a:spcAft>
          <a:spcPct val="0"/>
        </a:spcAft>
        <a:buClr>
          <a:srgbClr val="A01E78"/>
        </a:buClr>
        <a:buFont typeface="Wingdings" panose="05000000000000000000" pitchFamily="2" charset="2"/>
        <a:buChar char="§"/>
        <a:defRPr kumimoji="1" b="1">
          <a:solidFill>
            <a:srgbClr val="080808"/>
          </a:solidFill>
          <a:latin typeface="Arial" pitchFamily="34" charset="0"/>
          <a:ea typeface="+mn-ea"/>
          <a:cs typeface="Arial" pitchFamily="34" charset="0"/>
        </a:defRPr>
      </a:lvl2pPr>
      <a:lvl3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A01E78"/>
        </a:buClr>
        <a:buFont typeface="Wingdings" panose="05000000000000000000" pitchFamily="2" charset="2"/>
        <a:buChar char="§"/>
        <a:defRPr kumimoji="1" b="1">
          <a:solidFill>
            <a:srgbClr val="080808"/>
          </a:solidFill>
          <a:latin typeface="Arial" pitchFamily="34" charset="0"/>
          <a:ea typeface="+mn-ea"/>
          <a:cs typeface="Arial" pitchFamily="34" charset="0"/>
        </a:defRPr>
      </a:lvl3pPr>
      <a:lvl4pPr marL="804863" indent="-177800" algn="l" rtl="0" eaLnBrk="0" fontAlgn="base" hangingPunct="0">
        <a:spcBef>
          <a:spcPct val="20000"/>
        </a:spcBef>
        <a:spcAft>
          <a:spcPct val="0"/>
        </a:spcAft>
        <a:buClr>
          <a:srgbClr val="A01E78"/>
        </a:buClr>
        <a:buFont typeface="Wingdings 2" panose="05020102010507070707" pitchFamily="18" charset="2"/>
        <a:buChar char=""/>
        <a:defRPr kumimoji="1" b="1">
          <a:solidFill>
            <a:srgbClr val="080808"/>
          </a:solidFill>
          <a:latin typeface="Arial" pitchFamily="34" charset="0"/>
          <a:ea typeface="+mn-ea"/>
          <a:cs typeface="Arial" pitchFamily="34" charset="0"/>
        </a:defRPr>
      </a:lvl4pPr>
      <a:lvl5pPr marL="982663" indent="-177800" algn="l" rtl="0" eaLnBrk="0" fontAlgn="base" hangingPunct="0">
        <a:spcBef>
          <a:spcPct val="20000"/>
        </a:spcBef>
        <a:spcAft>
          <a:spcPct val="0"/>
        </a:spcAft>
        <a:buClr>
          <a:srgbClr val="A01E78"/>
        </a:buClr>
        <a:buFont typeface="Wingdings 2" panose="05020102010507070707" pitchFamily="18" charset="2"/>
        <a:buChar char=""/>
        <a:defRPr kumimoji="1" b="1">
          <a:solidFill>
            <a:srgbClr val="080808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01E78"/>
        </a:buClr>
        <a:buFont typeface="Wingdings" pitchFamily="2" charset="2"/>
        <a:buChar char=""/>
        <a:defRPr kumimoji="1" b="1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01E78"/>
        </a:buClr>
        <a:buFont typeface="Wingdings" pitchFamily="2" charset="2"/>
        <a:buChar char=""/>
        <a:defRPr kumimoji="1" b="1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01E78"/>
        </a:buClr>
        <a:buFont typeface="Wingdings" pitchFamily="2" charset="2"/>
        <a:buChar char=""/>
        <a:defRPr kumimoji="1" b="1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01E78"/>
        </a:buClr>
        <a:buFont typeface="Wingdings" pitchFamily="2" charset="2"/>
        <a:buChar char=""/>
        <a:defRPr kumimoji="1" b="1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95597" y="2154009"/>
            <a:ext cx="7207250" cy="604838"/>
          </a:xfrm>
          <a:prstGeom prst="rect">
            <a:avLst/>
          </a:prstGeom>
          <a:noFill/>
          <a:ln>
            <a:noFill/>
          </a:ln>
          <a:effectLst>
            <a:glow rad="215900">
              <a:schemeClr val="accent1">
                <a:alpha val="89000"/>
              </a:schemeClr>
            </a:glow>
          </a:effectLst>
          <a:extLst/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defRPr/>
            </a:pPr>
            <a:r>
              <a:rPr lang="zh-TW" altLang="en-US" sz="2800" b="1" dirty="0" smtClean="0">
                <a:solidFill>
                  <a:srgbClr val="A01E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普誠科技股份有限公司</a:t>
            </a:r>
            <a:endParaRPr lang="en-US" altLang="zh-TW" sz="2800" b="1" dirty="0">
              <a:solidFill>
                <a:srgbClr val="A01E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Arial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20051" y="3262313"/>
            <a:ext cx="2012313" cy="481012"/>
          </a:xfrm>
          <a:prstGeom prst="rect">
            <a:avLst/>
          </a:prstGeom>
          <a:noFill/>
          <a:ln>
            <a:noFill/>
          </a:ln>
          <a:extLst/>
        </p:spPr>
        <p:txBody>
          <a:bodyPr lIns="0" rIns="0"/>
          <a:lstStyle>
            <a:lvl1pPr marL="190500" indent="-190500" eaLnBrk="0" hangingPunct="0">
              <a:spcBef>
                <a:spcPct val="20000"/>
              </a:spcBef>
              <a:buClr>
                <a:srgbClr val="A01E78"/>
              </a:buClr>
              <a:buFont typeface="Wingdings 2" pitchFamily="18" charset="2"/>
              <a:buChar char=""/>
              <a:defRPr kumimoji="1" sz="2000" b="1">
                <a:solidFill>
                  <a:schemeClr val="tx1"/>
                </a:solidFill>
                <a:latin typeface="Arial" charset="0"/>
                <a:ea typeface="新細明體" charset="-12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01E78"/>
              </a:buClr>
              <a:buFont typeface="Wingdings" pitchFamily="2" charset="2"/>
              <a:buChar char="§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01E78"/>
              </a:buClr>
              <a:buFont typeface="Wingdings" pitchFamily="2" charset="2"/>
              <a:buChar char="§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1E78"/>
              </a:buClr>
              <a:buFont typeface="Wingdings 2" pitchFamily="18" charset="2"/>
              <a:buChar char=""/>
              <a:defRPr kumimoji="1" b="1">
                <a:solidFill>
                  <a:srgbClr val="080808"/>
                </a:solidFill>
                <a:latin typeface="Arial" charset="0"/>
                <a:ea typeface="新細明體" charset="-12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595959"/>
              </a:buClr>
              <a:buFont typeface="Wingdings" pitchFamily="2" charset="2"/>
              <a:buNone/>
              <a:defRPr/>
            </a:pPr>
            <a:r>
              <a:rPr lang="en-US" altLang="zh-TW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2023</a:t>
            </a:r>
            <a:r>
              <a:rPr lang="zh-TW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年 </a:t>
            </a:r>
            <a:r>
              <a:rPr lang="en-US" altLang="zh-TW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3</a:t>
            </a:r>
            <a:r>
              <a:rPr lang="zh-TW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月 </a:t>
            </a:r>
            <a:r>
              <a:rPr lang="en-US" altLang="zh-TW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15</a:t>
            </a:r>
            <a:r>
              <a:rPr lang="zh-TW" alt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rPr>
              <a:t>日</a:t>
            </a:r>
            <a:endParaRPr lang="en-US" altLang="zh-TW" i="1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34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92935" y="2763838"/>
            <a:ext cx="57562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zh-TW" altLang="en-US" sz="2400" b="1" i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Helvetica" pitchFamily="34" charset="0"/>
              </a:rPr>
              <a:t>法人說明會</a:t>
            </a:r>
            <a:endParaRPr lang="en-US" altLang="zh-TW" sz="2400" b="1" i="1" kern="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  <a:cs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矩形 5"/>
          <p:cNvSpPr>
            <a:spLocks noChangeArrowheads="1"/>
          </p:cNvSpPr>
          <p:nvPr/>
        </p:nvSpPr>
        <p:spPr bwMode="auto">
          <a:xfrm>
            <a:off x="1338263" y="2819972"/>
            <a:ext cx="64198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altLang="zh-TW" sz="4400" b="1" dirty="0" smtClean="0">
                <a:solidFill>
                  <a:srgbClr val="111111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Q&amp;A</a:t>
            </a:r>
            <a:endParaRPr lang="en-US" altLang="zh-TW" sz="4400" b="1" dirty="0">
              <a:solidFill>
                <a:srgbClr val="111111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2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免責聲明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Cordia New"/>
              </a:rPr>
              <a:t>本簡報及同時發佈之相關訊息內，含有從公司內部與外部來源所取得的預測性資訊。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Cordia New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Cordia New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Cordia New"/>
              </a:rPr>
              <a:t>本公司未來實際所發生的營運結果、財務狀況以及業務展望，可能與這些預測性資訊所明示或暗示的預估有所差異，其原因可能來自於各種本公司所不能掌控的風險。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Cordia New"/>
            </a:endParaRPr>
          </a:p>
          <a:p>
            <a:pPr marL="342900" indent="-342900" eaLnBrk="1" hangingPunct="1">
              <a:defRPr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Cordia New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Cordia New"/>
              </a:rPr>
              <a:t>本簡報中對未來的展望，反應本公司截至目前為止對於未來的看法。對於這些看法，未來若有任何變更或調整時，本公司並不負責隨時提醒或更新。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  <a:cs typeface="Cordia New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8104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89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合併綜合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損益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-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季度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Arial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10762"/>
              </p:ext>
            </p:extLst>
          </p:nvPr>
        </p:nvGraphicFramePr>
        <p:xfrm>
          <a:off x="590060" y="941620"/>
          <a:ext cx="7947360" cy="5491948"/>
        </p:xfrm>
        <a:graphic>
          <a:graphicData uri="http://schemas.openxmlformats.org/drawingml/2006/table">
            <a:tbl>
              <a:tblPr/>
              <a:tblGrid>
                <a:gridCol w="2195806">
                  <a:extLst>
                    <a:ext uri="{9D8B030D-6E8A-4147-A177-3AD203B41FA5}">
                      <a16:colId xmlns:a16="http://schemas.microsoft.com/office/drawing/2014/main" val="1841119402"/>
                    </a:ext>
                  </a:extLst>
                </a:gridCol>
                <a:gridCol w="1460209">
                  <a:extLst>
                    <a:ext uri="{9D8B030D-6E8A-4147-A177-3AD203B41FA5}">
                      <a16:colId xmlns:a16="http://schemas.microsoft.com/office/drawing/2014/main" val="3283470863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1642048258"/>
                    </a:ext>
                  </a:extLst>
                </a:gridCol>
                <a:gridCol w="1339913">
                  <a:extLst>
                    <a:ext uri="{9D8B030D-6E8A-4147-A177-3AD203B41FA5}">
                      <a16:colId xmlns:a16="http://schemas.microsoft.com/office/drawing/2014/main" val="3237348087"/>
                    </a:ext>
                  </a:extLst>
                </a:gridCol>
                <a:gridCol w="1475717">
                  <a:extLst>
                    <a:ext uri="{9D8B030D-6E8A-4147-A177-3AD203B41FA5}">
                      <a16:colId xmlns:a16="http://schemas.microsoft.com/office/drawing/2014/main" val="2642463726"/>
                    </a:ext>
                  </a:extLst>
                </a:gridCol>
              </a:tblGrid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新台幣仟元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1Q22</a:t>
                      </a:r>
                      <a:endParaRPr lang="zh-TW" altLang="en-US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2Q22</a:t>
                      </a:r>
                      <a:endParaRPr lang="zh-TW" altLang="en-US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3Q22</a:t>
                      </a:r>
                      <a:endParaRPr lang="zh-TW" altLang="en-US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4Q22</a:t>
                      </a:r>
                      <a:endParaRPr lang="zh-TW" altLang="en-US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728077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營業收入淨額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431,344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490,381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488,952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538,178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6003249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普誠營收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348,988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407,514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429,691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468,284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2743262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啓臣營收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82,356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82,867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59,261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D60093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69,894</a:t>
                      </a:r>
                      <a:endParaRPr lang="zh-TW" altLang="en-US" sz="1600" b="0" dirty="0">
                        <a:solidFill>
                          <a:srgbClr val="D6009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3892001"/>
                  </a:ext>
                </a:extLst>
              </a:tr>
              <a:tr h="148049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6605836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營業毛利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161,249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173,910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174,350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184,791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933717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毛利率</a:t>
                      </a:r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37.38%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35.46%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35.66%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34.34%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3678440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營業費用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(131,684)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(140,564)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(141,685)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(141,700)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5301434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364276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29,565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33,346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32,665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43,091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80083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8391096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營業外收入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12,144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(41)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13,149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2,594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0529811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152003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稅前淨利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41,709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33,305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45,814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45,685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1625692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896521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稅後淨利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38,912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31,852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40,557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56,861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4754252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母公司業主淨利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39,165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25,708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41,349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61,669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239241"/>
                  </a:ext>
                </a:extLst>
              </a:tr>
              <a:tr h="296098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每股盈餘 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新台幣元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0.23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1985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444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89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合併綜合損益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-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年度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Arial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53778"/>
              </p:ext>
            </p:extLst>
          </p:nvPr>
        </p:nvGraphicFramePr>
        <p:xfrm>
          <a:off x="590060" y="941626"/>
          <a:ext cx="7235886" cy="5048076"/>
        </p:xfrm>
        <a:graphic>
          <a:graphicData uri="http://schemas.openxmlformats.org/drawingml/2006/table">
            <a:tbl>
              <a:tblPr/>
              <a:tblGrid>
                <a:gridCol w="3660664">
                  <a:extLst>
                    <a:ext uri="{9D8B030D-6E8A-4147-A177-3AD203B41FA5}">
                      <a16:colId xmlns:a16="http://schemas.microsoft.com/office/drawing/2014/main" val="1841119402"/>
                    </a:ext>
                  </a:extLst>
                </a:gridCol>
                <a:gridCol w="1787611">
                  <a:extLst>
                    <a:ext uri="{9D8B030D-6E8A-4147-A177-3AD203B41FA5}">
                      <a16:colId xmlns:a16="http://schemas.microsoft.com/office/drawing/2014/main" val="3283470863"/>
                    </a:ext>
                  </a:extLst>
                </a:gridCol>
                <a:gridCol w="1787611">
                  <a:extLst>
                    <a:ext uri="{9D8B030D-6E8A-4147-A177-3AD203B41FA5}">
                      <a16:colId xmlns:a16="http://schemas.microsoft.com/office/drawing/2014/main" val="3237348087"/>
                    </a:ext>
                  </a:extLst>
                </a:gridCol>
              </a:tblGrid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新台幣仟元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年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年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728077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營業收入淨額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1,948,855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1,637,702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6003249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普誠營收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1,654,477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1,095,562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2743262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  啓臣營收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294,378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542,140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9670357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3052783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營業毛利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694,300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635,093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3933717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毛利率</a:t>
                      </a:r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35.63%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38.78%</a:t>
                      </a:r>
                      <a:endParaRPr lang="zh-TW" altLang="en-US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3678440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營業費用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(555,633)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(519,911)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5301434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364276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138,667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115,182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6680083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8391096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營業外收入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27,846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45,889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80529811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3152003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稅前淨利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損失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166,513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161,071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1625692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7896521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稅後淨利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168,182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157,590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4754252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母公司業主淨利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167,891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113,815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239241"/>
                  </a:ext>
                </a:extLst>
              </a:tr>
              <a:tr h="26835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每股盈餘 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新台幣元</a:t>
                      </a:r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0.93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0.63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01985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425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540618" y="4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合併資產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負債表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642832"/>
              </p:ext>
            </p:extLst>
          </p:nvPr>
        </p:nvGraphicFramePr>
        <p:xfrm>
          <a:off x="540618" y="611691"/>
          <a:ext cx="7893891" cy="5752894"/>
        </p:xfrm>
        <a:graphic>
          <a:graphicData uri="http://schemas.openxmlformats.org/drawingml/2006/table">
            <a:tbl>
              <a:tblPr/>
              <a:tblGrid>
                <a:gridCol w="2526643">
                  <a:extLst>
                    <a:ext uri="{9D8B030D-6E8A-4147-A177-3AD203B41FA5}">
                      <a16:colId xmlns:a16="http://schemas.microsoft.com/office/drawing/2014/main" val="2195644953"/>
                    </a:ext>
                  </a:extLst>
                </a:gridCol>
                <a:gridCol w="1341812">
                  <a:extLst>
                    <a:ext uri="{9D8B030D-6E8A-4147-A177-3AD203B41FA5}">
                      <a16:colId xmlns:a16="http://schemas.microsoft.com/office/drawing/2014/main" val="741817145"/>
                    </a:ext>
                  </a:extLst>
                </a:gridCol>
                <a:gridCol w="1341812">
                  <a:extLst>
                    <a:ext uri="{9D8B030D-6E8A-4147-A177-3AD203B41FA5}">
                      <a16:colId xmlns:a16="http://schemas.microsoft.com/office/drawing/2014/main" val="4124051308"/>
                    </a:ext>
                  </a:extLst>
                </a:gridCol>
                <a:gridCol w="1341812">
                  <a:extLst>
                    <a:ext uri="{9D8B030D-6E8A-4147-A177-3AD203B41FA5}">
                      <a16:colId xmlns:a16="http://schemas.microsoft.com/office/drawing/2014/main" val="3355250880"/>
                    </a:ext>
                  </a:extLst>
                </a:gridCol>
                <a:gridCol w="1341812">
                  <a:extLst>
                    <a:ext uri="{9D8B030D-6E8A-4147-A177-3AD203B41FA5}">
                      <a16:colId xmlns:a16="http://schemas.microsoft.com/office/drawing/2014/main" val="3439042016"/>
                    </a:ext>
                  </a:extLst>
                </a:gridCol>
              </a:tblGrid>
              <a:tr h="2885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新台幣仟元</a:t>
                      </a:r>
                      <a:endParaRPr lang="zh-TW" alt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2022.3.31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2022.6.30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2022.9.30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2022.12.31</a:t>
                      </a:r>
                      <a:endParaRPr lang="en-US" altLang="zh-TW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977822"/>
                  </a:ext>
                </a:extLst>
              </a:tr>
              <a:tr h="288519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流動資產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1,585,190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1,676,386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1,766,681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 smtClean="0">
                          <a:solidFill>
                            <a:srgbClr val="A01E78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1,712,244</a:t>
                      </a:r>
                      <a:endParaRPr lang="en-US" altLang="zh-TW" sz="1600" b="0" i="0" u="none" strike="noStrike" dirty="0">
                        <a:solidFill>
                          <a:srgbClr val="A01E78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701579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現金及約當現金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499,856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375,613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233,172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275,310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6576243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流動性金融資產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340,093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419,357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434,412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293,052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543816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應收票據及帳款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338,325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396,204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402,365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396,542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644282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存貨淨額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390,400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461,261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665,226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719,641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6395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其他流動資產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16,516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23,951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31,506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27,699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747833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非流動資產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966,987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993,630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1,101,991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1,031,402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876022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資產合計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2,552,177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2,670,016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2,868,672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2,743,646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1224650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473371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流動負債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237,715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294,062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377,938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297,698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360091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非流動負債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260,936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269,089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293,838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217,571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21416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負債合計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498,651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563,151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671,776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515,269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682913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　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62473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股本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1,809,437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1,809,437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1,809,437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1,809,437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012381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母公司業主權益合計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1,898,171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1,939,207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2,018,764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2,061,111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640854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非控制權益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155,355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167,658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178,132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167,266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548700"/>
                  </a:ext>
                </a:extLst>
              </a:tr>
              <a:tr h="32349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股東權益合計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2,053,526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2,106,865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2,196,896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0" dirty="0" smtClean="0">
                          <a:solidFill>
                            <a:srgbClr val="A01E7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2,228,377</a:t>
                      </a:r>
                      <a:endParaRPr lang="zh-TW" altLang="en-US" sz="1600" b="0" dirty="0">
                        <a:solidFill>
                          <a:srgbClr val="A01E7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60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22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38998"/>
            <a:ext cx="7799388" cy="611187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普誠產品線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橢圓 2">
            <a:hlinkClick r:id="rId3" action="ppaction://hlinksldjump"/>
          </p:cNvPr>
          <p:cNvSpPr/>
          <p:nvPr/>
        </p:nvSpPr>
        <p:spPr>
          <a:xfrm>
            <a:off x="3641003" y="1056948"/>
            <a:ext cx="1329179" cy="132917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3" name="群組 12"/>
          <p:cNvGrpSpPr/>
          <p:nvPr/>
        </p:nvGrpSpPr>
        <p:grpSpPr>
          <a:xfrm>
            <a:off x="3346516" y="737877"/>
            <a:ext cx="2172835" cy="1753200"/>
            <a:chOff x="2680230" y="109415"/>
            <a:chExt cx="1608417" cy="1848755"/>
          </a:xfrm>
          <a:scene3d>
            <a:camera prst="orthographicFront"/>
            <a:lightRig rig="flat" dir="t"/>
          </a:scene3d>
        </p:grpSpPr>
        <p:sp>
          <p:nvSpPr>
            <p:cNvPr id="14" name="六邊形 13"/>
            <p:cNvSpPr/>
            <p:nvPr/>
          </p:nvSpPr>
          <p:spPr>
            <a:xfrm rot="5400000">
              <a:off x="2560061" y="229584"/>
              <a:ext cx="1848755" cy="1608417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C000"/>
            </a:solidFill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 prstMaterial="plastic">
              <a:bevelT w="120900" h="88900"/>
              <a:bevelB w="88900" h="31750" prst="angle"/>
            </a:sp3d>
          </p:spPr>
        </p:sp>
        <p:sp>
          <p:nvSpPr>
            <p:cNvPr id="15" name="六邊形 4"/>
            <p:cNvSpPr txBox="1"/>
            <p:nvPr/>
          </p:nvSpPr>
          <p:spPr>
            <a:xfrm>
              <a:off x="2898221" y="562143"/>
              <a:ext cx="1139781" cy="888765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顯示器驅動</a:t>
              </a:r>
              <a:r>
                <a:rPr kumimoji="0" lang="en-US" altLang="zh-TW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IC</a:t>
              </a:r>
              <a:endPara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50E82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6091050" y="2733474"/>
            <a:ext cx="2069324" cy="1848755"/>
            <a:chOff x="4915978" y="1562315"/>
            <a:chExt cx="1580141" cy="1848755"/>
          </a:xfrm>
          <a:scene3d>
            <a:camera prst="orthographicFront"/>
            <a:lightRig rig="flat" dir="t"/>
          </a:scene3d>
        </p:grpSpPr>
        <p:sp>
          <p:nvSpPr>
            <p:cNvPr id="17" name="六邊形 16"/>
            <p:cNvSpPr/>
            <p:nvPr/>
          </p:nvSpPr>
          <p:spPr>
            <a:xfrm rot="5400000">
              <a:off x="4781671" y="1696622"/>
              <a:ext cx="1848755" cy="1580141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92D050"/>
            </a:solidFill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 prstMaterial="plastic">
              <a:bevelT w="120900" h="88900"/>
              <a:bevelB w="88900" h="31750" prst="angle"/>
            </a:sp3d>
          </p:spPr>
        </p:sp>
        <p:sp>
          <p:nvSpPr>
            <p:cNvPr id="18" name="六邊形 4"/>
            <p:cNvSpPr txBox="1"/>
            <p:nvPr/>
          </p:nvSpPr>
          <p:spPr>
            <a:xfrm>
              <a:off x="5121052" y="2020479"/>
              <a:ext cx="1201473" cy="976708"/>
            </a:xfrm>
            <a:prstGeom prst="rect">
              <a:avLst/>
            </a:prstGeom>
            <a:noFill/>
            <a:ln>
              <a:noFill/>
            </a:ln>
            <a:effectLst/>
            <a:sp3d/>
          </p:spPr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馬達驅動</a:t>
              </a:r>
              <a:r>
                <a:rPr kumimoji="0" lang="en-US" altLang="zh-TW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IC</a:t>
              </a:r>
              <a:endPara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50E82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705337" y="2733474"/>
            <a:ext cx="1968691" cy="1848755"/>
            <a:chOff x="4675843" y="4029811"/>
            <a:chExt cx="1608417" cy="1848755"/>
          </a:xfrm>
          <a:solidFill>
            <a:srgbClr val="FFCCFF"/>
          </a:solidFill>
          <a:scene3d>
            <a:camera prst="orthographicFront"/>
            <a:lightRig rig="flat" dir="t"/>
          </a:scene3d>
        </p:grpSpPr>
        <p:sp>
          <p:nvSpPr>
            <p:cNvPr id="20" name="六邊形 19"/>
            <p:cNvSpPr/>
            <p:nvPr/>
          </p:nvSpPr>
          <p:spPr>
            <a:xfrm rot="5400000">
              <a:off x="4555674" y="4149980"/>
              <a:ext cx="1848755" cy="1608417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 prstMaterial="plastic">
              <a:bevelT w="120900" h="88900"/>
              <a:bevelB w="88900" h="31750" prst="angle"/>
            </a:sp3d>
          </p:spPr>
        </p:sp>
        <p:sp>
          <p:nvSpPr>
            <p:cNvPr id="21" name="六邊形 4"/>
            <p:cNvSpPr txBox="1"/>
            <p:nvPr/>
          </p:nvSpPr>
          <p:spPr>
            <a:xfrm>
              <a:off x="4675843" y="4465749"/>
              <a:ext cx="1608417" cy="929328"/>
            </a:xfrm>
            <a:prstGeom prst="rect">
              <a:avLst/>
            </a:prstGeom>
            <a:grpFill/>
            <a:ln>
              <a:noFill/>
            </a:ln>
            <a:effectLst/>
            <a:sp3d/>
          </p:spPr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LED</a:t>
              </a:r>
              <a:r>
                <a:rPr kumimoji="0" lang="zh-TW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照明驅動</a:t>
              </a:r>
              <a:r>
                <a:rPr kumimoji="0" lang="en-US" altLang="zh-TW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IC</a:t>
              </a:r>
              <a:endPara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50E82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3373946" y="4748105"/>
            <a:ext cx="2172835" cy="1777134"/>
            <a:chOff x="711831" y="3929534"/>
            <a:chExt cx="1608417" cy="1848755"/>
          </a:xfrm>
          <a:solidFill>
            <a:schemeClr val="accent1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3" name="六邊形 22"/>
            <p:cNvSpPr/>
            <p:nvPr/>
          </p:nvSpPr>
          <p:spPr>
            <a:xfrm rot="5400000">
              <a:off x="591662" y="4049703"/>
              <a:ext cx="1848755" cy="1608417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  <a:effectLst>
              <a:innerShdw blurRad="25400" dist="12700" dir="13500000">
                <a:srgbClr val="000000">
                  <a:alpha val="45000"/>
                </a:srgbClr>
              </a:innerShdw>
            </a:effectLst>
            <a:sp3d prstMaterial="plastic">
              <a:bevelT w="120900" h="88900"/>
              <a:bevelB w="88900" h="31750" prst="angle"/>
            </a:sp3d>
          </p:spPr>
        </p:sp>
        <p:sp>
          <p:nvSpPr>
            <p:cNvPr id="24" name="六邊形 4"/>
            <p:cNvSpPr txBox="1"/>
            <p:nvPr/>
          </p:nvSpPr>
          <p:spPr>
            <a:xfrm>
              <a:off x="1025468" y="4363359"/>
              <a:ext cx="1023831" cy="985532"/>
            </a:xfrm>
            <a:prstGeom prst="rect">
              <a:avLst/>
            </a:prstGeom>
            <a:grpFill/>
            <a:ln>
              <a:noFill/>
            </a:ln>
            <a:effectLst/>
            <a:sp3d/>
          </p:spPr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marR="0" lvl="0" indent="0" algn="ctr" defTabSz="8890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A50E82">
                      <a:lumMod val="60000"/>
                      <a:lumOff val="4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標楷體" panose="03000509000000000000" pitchFamily="65" charset="-120"/>
                  <a:ea typeface="標楷體" panose="03000509000000000000" pitchFamily="65" charset="-120"/>
                </a:rPr>
                <a:t>其他</a:t>
              </a:r>
              <a:endPara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A50E82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25" name="橢圓 24"/>
          <p:cNvSpPr/>
          <p:nvPr/>
        </p:nvSpPr>
        <p:spPr>
          <a:xfrm>
            <a:off x="2947179" y="2656954"/>
            <a:ext cx="2870720" cy="1925275"/>
          </a:xfrm>
          <a:prstGeom prst="ellipse">
            <a:avLst/>
          </a:prstGeom>
          <a:solidFill>
            <a:srgbClr val="052F61">
              <a:lumMod val="60000"/>
              <a:lumOff val="40000"/>
            </a:srgbClr>
          </a:solidFill>
          <a:ln w="12700" cap="rnd" cmpd="sng" algn="ctr">
            <a:solidFill>
              <a:srgbClr val="052F61">
                <a:shade val="50000"/>
                <a:hueMod val="94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342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799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marR="0" lvl="0" indent="0" algn="ctr" defTabSz="342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799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0" marR="0" lvl="0" indent="0" algn="ctr" defTabSz="342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799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車用及消費性</a:t>
            </a:r>
            <a:endParaRPr kumimoji="0" lang="en-US" altLang="zh-TW" sz="1799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0" marR="0" lvl="0" indent="0" algn="ctr" defTabSz="342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799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電子</a:t>
            </a:r>
            <a:r>
              <a:rPr kumimoji="0" lang="en-US" altLang="zh-TW" sz="1799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IC</a:t>
            </a:r>
            <a:endParaRPr kumimoji="0" lang="en-US" altLang="zh-TW" sz="1799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6" name="圖片 25"/>
          <p:cNvPicPr>
            <a:picLocks noChangeAspect="1"/>
          </p:cNvPicPr>
          <p:nvPr/>
        </p:nvPicPr>
        <p:blipFill rotWithShape="1">
          <a:blip r:embed="rId4">
            <a:lum contras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372"/>
          <a:stretch/>
        </p:blipFill>
        <p:spPr>
          <a:xfrm>
            <a:off x="3894128" y="2925859"/>
            <a:ext cx="984044" cy="53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22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89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普誠營收分類</a:t>
            </a:r>
          </a:p>
        </p:txBody>
      </p:sp>
      <p:graphicFrame>
        <p:nvGraphicFramePr>
          <p:cNvPr id="9" name="圖表 8"/>
          <p:cNvGraphicFramePr>
            <a:graphicFrameLocks/>
          </p:cNvGraphicFramePr>
          <p:nvPr>
            <p:extLst/>
          </p:nvPr>
        </p:nvGraphicFramePr>
        <p:xfrm>
          <a:off x="246807" y="1605835"/>
          <a:ext cx="4110087" cy="4574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內容版面配置區 3"/>
          <p:cNvGraphicFramePr>
            <a:graphicFrameLocks/>
          </p:cNvGraphicFramePr>
          <p:nvPr>
            <p:extLst/>
          </p:nvPr>
        </p:nvGraphicFramePr>
        <p:xfrm>
          <a:off x="4356894" y="1768071"/>
          <a:ext cx="4543720" cy="4250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文字方塊 1"/>
          <p:cNvSpPr txBox="1"/>
          <p:nvPr/>
        </p:nvSpPr>
        <p:spPr>
          <a:xfrm>
            <a:off x="561314" y="869133"/>
            <a:ext cx="7626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普誠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2022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年合併營收為 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NTD 1,654,477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仟元 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啓臣營收不計入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7" name="圖表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3845638"/>
              </p:ext>
            </p:extLst>
          </p:nvPr>
        </p:nvGraphicFramePr>
        <p:xfrm>
          <a:off x="4431642" y="1605835"/>
          <a:ext cx="4787106" cy="4412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431884"/>
              </p:ext>
            </p:extLst>
          </p:nvPr>
        </p:nvGraphicFramePr>
        <p:xfrm>
          <a:off x="1" y="1605835"/>
          <a:ext cx="4667250" cy="4272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87170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540618" y="4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重要事項說明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65018" y="887240"/>
            <a:ext cx="78086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車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載顯示器的技術由真空螢光顯示趨動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(VFD Display Driver)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成功轉入液晶顯示趨動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(TFT Display Driver)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，產品應用由車載儀表板轉入車載抬頭顯示器。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量產出貨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LED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照明驅動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(LED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Lighting Driver)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，應用在車載照明，包括頭燈、尾燈、煞車燈、方向燈等。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馬達驅動產品持續擴展應用產品，除了利基型消費性產品，也將持續開發車載之應用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6796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>
            <a:spLocks noGrp="1" noChangeArrowheads="1"/>
          </p:cNvSpPr>
          <p:nvPr>
            <p:ph type="title"/>
          </p:nvPr>
        </p:nvSpPr>
        <p:spPr>
          <a:xfrm>
            <a:off x="540618" y="498"/>
            <a:ext cx="7799388" cy="611187"/>
          </a:xfrm>
        </p:spPr>
        <p:txBody>
          <a:bodyPr/>
          <a:lstStyle/>
          <a:p>
            <a:pPr>
              <a:defRPr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charset="0"/>
              </a:rPr>
              <a:t>營運展望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40618" y="1011931"/>
            <a:ext cx="793301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中國市場狀況。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車燈拓展新客戶與應用車種。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持續下一代抬頭顯示器產品技術開發與認證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1841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KE-OFF DISPLAYTYPE" val="0"/>
</p:tagLst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Calibri"/>
        <a:ea typeface="新細明體"/>
        <a:cs typeface=""/>
      </a:majorFont>
      <a:minorFont>
        <a:latin typeface="Calibri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預設簡報設計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19834</TotalTime>
  <Words>659</Words>
  <Application>Microsoft Office PowerPoint</Application>
  <PresentationFormat>如螢幕大小 (4:3)</PresentationFormat>
  <Paragraphs>256</Paragraphs>
  <Slides>10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1" baseType="lpstr">
      <vt:lpstr>Cordia New</vt:lpstr>
      <vt:lpstr>ＭＳ Ｐゴシック</vt:lpstr>
      <vt:lpstr>微軟正黑體</vt:lpstr>
      <vt:lpstr>新細明體</vt:lpstr>
      <vt:lpstr>標楷體</vt:lpstr>
      <vt:lpstr>Arial</vt:lpstr>
      <vt:lpstr>Calibri</vt:lpstr>
      <vt:lpstr>Helvetica</vt:lpstr>
      <vt:lpstr>Wingdings</vt:lpstr>
      <vt:lpstr>Wingdings 2</vt:lpstr>
      <vt:lpstr>1_預設簡報設計</vt:lpstr>
      <vt:lpstr>PowerPoint 簡報</vt:lpstr>
      <vt:lpstr>免責聲明</vt:lpstr>
      <vt:lpstr>合併綜合損益-季度</vt:lpstr>
      <vt:lpstr>合併綜合損益-年度</vt:lpstr>
      <vt:lpstr>合併資產負債表</vt:lpstr>
      <vt:lpstr>普誠產品線</vt:lpstr>
      <vt:lpstr>普誠營收分類</vt:lpstr>
      <vt:lpstr>重要事項說明</vt:lpstr>
      <vt:lpstr>營運展望</vt:lpstr>
      <vt:lpstr>PowerPoint 簡報</vt:lpstr>
    </vt:vector>
  </TitlesOfParts>
  <Company>PresentationPoint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 Silver</dc:title>
  <dc:creator>PresentationPoint</dc:creator>
  <cp:lastModifiedBy>Iris Tseng</cp:lastModifiedBy>
  <cp:revision>1916</cp:revision>
  <cp:lastPrinted>2023-03-13T08:14:35Z</cp:lastPrinted>
  <dcterms:created xsi:type="dcterms:W3CDTF">2004-11-16T16:03:16Z</dcterms:created>
  <dcterms:modified xsi:type="dcterms:W3CDTF">2023-03-13T08:44:08Z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PPL_Language">
    <vt:i4>1031</vt:i4>
  </property>
</Properties>
</file>